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79" r:id="rId2"/>
  </p:sldMasterIdLst>
  <p:notesMasterIdLst>
    <p:notesMasterId r:id="rId65"/>
  </p:notesMasterIdLst>
  <p:sldIdLst>
    <p:sldId id="256" r:id="rId3"/>
    <p:sldId id="289" r:id="rId4"/>
    <p:sldId id="262" r:id="rId5"/>
    <p:sldId id="868" r:id="rId6"/>
    <p:sldId id="869" r:id="rId7"/>
    <p:sldId id="740" r:id="rId8"/>
    <p:sldId id="871" r:id="rId9"/>
    <p:sldId id="870" r:id="rId10"/>
    <p:sldId id="872" r:id="rId11"/>
    <p:sldId id="268" r:id="rId12"/>
    <p:sldId id="874" r:id="rId13"/>
    <p:sldId id="873" r:id="rId14"/>
    <p:sldId id="269" r:id="rId15"/>
    <p:sldId id="875" r:id="rId16"/>
    <p:sldId id="876" r:id="rId17"/>
    <p:sldId id="280" r:id="rId18"/>
    <p:sldId id="273" r:id="rId19"/>
    <p:sldId id="266" r:id="rId20"/>
    <p:sldId id="877" r:id="rId21"/>
    <p:sldId id="878" r:id="rId22"/>
    <p:sldId id="879" r:id="rId23"/>
    <p:sldId id="880" r:id="rId24"/>
    <p:sldId id="277" r:id="rId25"/>
    <p:sldId id="881" r:id="rId26"/>
    <p:sldId id="882" r:id="rId27"/>
    <p:sldId id="883" r:id="rId28"/>
    <p:sldId id="276" r:id="rId29"/>
    <p:sldId id="886" r:id="rId30"/>
    <p:sldId id="884" r:id="rId31"/>
    <p:sldId id="885" r:id="rId32"/>
    <p:sldId id="275" r:id="rId33"/>
    <p:sldId id="887" r:id="rId34"/>
    <p:sldId id="888" r:id="rId35"/>
    <p:sldId id="889" r:id="rId36"/>
    <p:sldId id="867" r:id="rId37"/>
    <p:sldId id="281" r:id="rId38"/>
    <p:sldId id="282" r:id="rId39"/>
    <p:sldId id="285" r:id="rId40"/>
    <p:sldId id="271" r:id="rId41"/>
    <p:sldId id="890" r:id="rId42"/>
    <p:sldId id="891" r:id="rId43"/>
    <p:sldId id="272" r:id="rId44"/>
    <p:sldId id="278" r:id="rId45"/>
    <p:sldId id="284" r:id="rId46"/>
    <p:sldId id="286" r:id="rId47"/>
    <p:sldId id="279" r:id="rId48"/>
    <p:sldId id="288" r:id="rId49"/>
    <p:sldId id="379" r:id="rId50"/>
    <p:sldId id="443" r:id="rId51"/>
    <p:sldId id="892" r:id="rId52"/>
    <p:sldId id="893" r:id="rId53"/>
    <p:sldId id="894" r:id="rId54"/>
    <p:sldId id="444" r:id="rId55"/>
    <p:sldId id="895" r:id="rId56"/>
    <p:sldId id="896" r:id="rId57"/>
    <p:sldId id="897" r:id="rId58"/>
    <p:sldId id="445" r:id="rId59"/>
    <p:sldId id="485" r:id="rId60"/>
    <p:sldId id="898" r:id="rId61"/>
    <p:sldId id="899" r:id="rId62"/>
    <p:sldId id="900" r:id="rId63"/>
    <p:sldId id="28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5"/>
    <p:restoredTop sz="87347"/>
  </p:normalViewPr>
  <p:slideViewPr>
    <p:cSldViewPr snapToGrid="0" snapToObjects="1">
      <p:cViewPr varScale="1">
        <p:scale>
          <a:sx n="107" d="100"/>
          <a:sy n="107" d="100"/>
        </p:scale>
        <p:origin x="126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72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9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22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6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37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B7716-36DB-2D49-AA17-2865D7B13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7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6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U-Net consists of an almost symmetric encoder and decoder.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skip connections from the output of convolution blocks to the corresponding input of the transposed-convolution block at the same level: these skip connections allow gradients to flow more effectively and provides information from multiple scales of the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39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02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391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2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93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2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 tree kangaroo,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2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9639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332428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3FF956E-0392-4944-820F-CC514B8F55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3625" y="509638"/>
            <a:ext cx="2864749" cy="1864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3C8C107D-9F60-2149-8D90-413551438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B66C03D-1192-0B46-84B3-2C2D7BA683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9A7261E0-D981-C945-9818-CEF2B87F2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CFFDC9E-C504-BD47-9E2B-38B761325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2F62143D-4922-6043-A165-A72DCE29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3955E-5128-0049-AB5D-C3E7F89CD4EC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2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acs.png">
            <a:extLst>
              <a:ext uri="{FF2B5EF4-FFF2-40B4-BE49-F238E27FC236}">
                <a16:creationId xmlns:a16="http://schemas.microsoft.com/office/drawing/2014/main" id="{1EEFA1D5-1F80-244E-B938-36D672438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CE9DBF4-EC89-6B41-9EB8-ACFCFAD3EF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337D7D2B-4A54-C74D-A139-D41B7457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A99A2-8D48-CF4E-9471-432D945AF3F0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411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4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9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47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6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 descr="iacs.png">
            <a:extLst>
              <a:ext uri="{FF2B5EF4-FFF2-40B4-BE49-F238E27FC236}">
                <a16:creationId xmlns:a16="http://schemas.microsoft.com/office/drawing/2014/main" id="{866EE5C0-0AA4-E04C-82C5-D82B82933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268F8E6-D297-594C-B440-3420296E5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93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pic>
        <p:nvPicPr>
          <p:cNvPr id="8" name="Picture 7" descr="iacs.png">
            <a:extLst>
              <a:ext uri="{FF2B5EF4-FFF2-40B4-BE49-F238E27FC236}">
                <a16:creationId xmlns:a16="http://schemas.microsoft.com/office/drawing/2014/main" id="{8260708B-B975-F64E-9BE6-0FC2B6C1BD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E0432FF-DF7A-FC42-A3C4-EA9FEC8372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735C5A8-8154-0C45-AFD1-20094524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BF3CB-731F-AE48-BABC-AC50B01D1185}"/>
              </a:ext>
            </a:extLst>
          </p:cNvPr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 descr="iacs.png">
            <a:extLst>
              <a:ext uri="{FF2B5EF4-FFF2-40B4-BE49-F238E27FC236}">
                <a16:creationId xmlns:a16="http://schemas.microsoft.com/office/drawing/2014/main" id="{68153443-8FE3-2448-8A03-64FABCD26D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D3F6E83-7D95-C64D-82BD-9146DB1667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 descr="iacs.png">
            <a:extLst>
              <a:ext uri="{FF2B5EF4-FFF2-40B4-BE49-F238E27FC236}">
                <a16:creationId xmlns:a16="http://schemas.microsoft.com/office/drawing/2014/main" id="{C902D584-E9C1-C242-9112-FC020240C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E3685F9D-DAE0-9642-89F2-0FA854D4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 descr="iacs.png">
            <a:extLst>
              <a:ext uri="{FF2B5EF4-FFF2-40B4-BE49-F238E27FC236}">
                <a16:creationId xmlns:a16="http://schemas.microsoft.com/office/drawing/2014/main" id="{809ADEB4-9FC5-BE4E-9116-BCEAB1070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9FD24DD-5D02-BA43-A666-BBA5C4C366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 descr="iacs.png">
            <a:extLst>
              <a:ext uri="{FF2B5EF4-FFF2-40B4-BE49-F238E27FC236}">
                <a16:creationId xmlns:a16="http://schemas.microsoft.com/office/drawing/2014/main" id="{98BB6159-637A-5E44-AB8F-F9D353906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B6061FAC-39D4-A54E-9339-E85CF2CA56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 descr="iacs.png">
            <a:extLst>
              <a:ext uri="{FF2B5EF4-FFF2-40B4-BE49-F238E27FC236}">
                <a16:creationId xmlns:a16="http://schemas.microsoft.com/office/drawing/2014/main" id="{9B4FDFD2-FB49-674A-841C-1A70C1C53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" y="6300470"/>
            <a:ext cx="410978" cy="461756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9B25163A-1D23-FC48-9FC3-E871261E45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691" y="6280150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 descr="iacs.png">
            <a:extLst>
              <a:ext uri="{FF2B5EF4-FFF2-40B4-BE49-F238E27FC236}">
                <a16:creationId xmlns:a16="http://schemas.microsoft.com/office/drawing/2014/main" id="{C7B34D79-32A8-254B-9A87-D95F9EBF7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43E463C-19CB-F248-A3B7-14611956B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7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8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fer_learning#cite_note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ransfer_learning#cite_note-1" TargetMode="External"/><Relationship Id="rId4" Type="http://schemas.openxmlformats.org/officeDocument/2006/relationships/hyperlink" Target="https://en.wikipedia.org/wiki/Machine_learn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1" TargetMode="External"/><Relationship Id="rId5" Type="http://schemas.openxmlformats.org/officeDocument/2006/relationships/hyperlink" Target="https://en.wikipedia.org/wiki/Machine_learning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en.wikipedia.org/wiki/Transfer_learning#cite_note-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chine_learning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tiff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8.tif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tiff"/><Relationship Id="rId4" Type="http://schemas.openxmlformats.org/officeDocument/2006/relationships/image" Target="../media/image15.jpeg"/><Relationship Id="rId9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8.tiff"/><Relationship Id="rId7" Type="http://schemas.openxmlformats.org/officeDocument/2006/relationships/image" Target="../media/image33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1.emf"/><Relationship Id="rId5" Type="http://schemas.openxmlformats.org/officeDocument/2006/relationships/image" Target="../media/image29.tiff"/><Relationship Id="rId10" Type="http://schemas.openxmlformats.org/officeDocument/2006/relationships/image" Target="../media/image30.emf"/><Relationship Id="rId4" Type="http://schemas.openxmlformats.org/officeDocument/2006/relationships/image" Target="../media/image15.jpeg"/><Relationship Id="rId9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6.emf"/><Relationship Id="rId3" Type="http://schemas.openxmlformats.org/officeDocument/2006/relationships/image" Target="../media/image28.tiff"/><Relationship Id="rId7" Type="http://schemas.openxmlformats.org/officeDocument/2006/relationships/image" Target="../media/image33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1.emf"/><Relationship Id="rId5" Type="http://schemas.openxmlformats.org/officeDocument/2006/relationships/image" Target="../media/image29.tiff"/><Relationship Id="rId15" Type="http://schemas.openxmlformats.org/officeDocument/2006/relationships/image" Target="../media/image38.emf"/><Relationship Id="rId10" Type="http://schemas.openxmlformats.org/officeDocument/2006/relationships/image" Target="../media/image30.emf"/><Relationship Id="rId4" Type="http://schemas.openxmlformats.org/officeDocument/2006/relationships/image" Target="../media/image15.jpeg"/><Relationship Id="rId9" Type="http://schemas.openxmlformats.org/officeDocument/2006/relationships/image" Target="../media/image35.emf"/><Relationship Id="rId1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5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5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emf"/><Relationship Id="rId3" Type="http://schemas.openxmlformats.org/officeDocument/2006/relationships/image" Target="../media/image33.emf"/><Relationship Id="rId7" Type="http://schemas.openxmlformats.org/officeDocument/2006/relationships/image" Target="../media/image21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emf"/><Relationship Id="rId5" Type="http://schemas.openxmlformats.org/officeDocument/2006/relationships/image" Target="../media/image15.jpeg"/><Relationship Id="rId15" Type="http://schemas.openxmlformats.org/officeDocument/2006/relationships/image" Target="../media/image38.emf"/><Relationship Id="rId10" Type="http://schemas.openxmlformats.org/officeDocument/2006/relationships/image" Target="../media/image35.emf"/><Relationship Id="rId4" Type="http://schemas.openxmlformats.org/officeDocument/2006/relationships/image" Target="../media/image28.tif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20.tiff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20.tiff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2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3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E07CD9-2629-6F4A-AE8C-E49D939CE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7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8386" y="983807"/>
            <a:ext cx="2527542" cy="4479010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6533-E975-8147-A140-76A58C81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25DD8-F781-4D42-809B-9F300F3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time for SOTAs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82A4-26F4-6F46-A036-917EF475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1" y="852756"/>
            <a:ext cx="9174678" cy="6005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81F59-4943-1E44-B12C-4CF74820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5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E905-2288-BB43-B5F8-1E689C514B22}"/>
              </a:ext>
            </a:extLst>
          </p:cNvPr>
          <p:cNvSpPr txBox="1"/>
          <p:nvPr/>
        </p:nvSpPr>
        <p:spPr>
          <a:xfrm>
            <a:off x="4986866" y="1847426"/>
            <a:ext cx="202010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latin typeface="Karla" panose="020B0004030503030003" pitchFamily="34" charset="77"/>
              </a:rPr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C432-4917-4947-981D-9D2BCFAE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3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2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3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3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4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2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E35730C3-0BAE-6049-8F3B-8861B826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59" y="1149494"/>
            <a:ext cx="6078682" cy="4559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F5F1D-1564-4241-946B-6D702A02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4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5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5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6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2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>
                <a:blip r:embed="rId2"/>
                <a:stretch>
                  <a:fillRect r="-709" b="-37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>
                <a:blip r:embed="rId3"/>
                <a:stretch>
                  <a:fillRect l="-673" b="-119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6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7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AA29-05B6-1E42-8DE8-CC2F32B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36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2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8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606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5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1341" y="98380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606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5A1E9-ABAB-6342-81D5-8D04B282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2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4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8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2600" dirty="0"/>
          </a:p>
          <a:p>
            <a:pPr>
              <a:spcAft>
                <a:spcPts val="600"/>
              </a:spcAft>
            </a:pPr>
            <a:r>
              <a:rPr lang="en-US" sz="2600" dirty="0"/>
              <a:t>2: Review of CNNs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3: Motivation</a:t>
            </a:r>
          </a:p>
          <a:p>
            <a:r>
              <a:rPr lang="en-US" sz="2600" dirty="0"/>
              <a:t>3: The Basics idea for Transfer Learning</a:t>
            </a:r>
          </a:p>
          <a:p>
            <a:r>
              <a:rPr lang="en-US" sz="2600" dirty="0"/>
              <a:t>4: Representation Learning</a:t>
            </a:r>
          </a:p>
          <a:p>
            <a:r>
              <a:rPr lang="en-US" sz="2600" dirty="0"/>
              <a:t>5: Transfer Learning Strategies</a:t>
            </a:r>
          </a:p>
          <a:p>
            <a:r>
              <a:rPr lang="en-US" sz="2600" dirty="0"/>
              <a:t>6: Transfer Learning for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82439-117C-544B-A664-BA870ADB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>
                <a:blip r:embed="rId6"/>
                <a:stretch>
                  <a:fillRect l="-5063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37046-E4AF-544B-87EF-5715CDE5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6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3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30607-72E4-4F42-BF0F-8F7C7DB9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Traditional Machine Learning vs Transfer Learning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E93C0-9EB9-8E44-9382-5700F369E27E}"/>
              </a:ext>
            </a:extLst>
          </p:cNvPr>
          <p:cNvGrpSpPr/>
          <p:nvPr/>
        </p:nvGrpSpPr>
        <p:grpSpPr>
          <a:xfrm>
            <a:off x="1109006" y="1576138"/>
            <a:ext cx="1531875" cy="1563646"/>
            <a:chOff x="806173" y="1624796"/>
            <a:chExt cx="2282031" cy="23434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5E905D-264F-AC43-BA57-3D33B08C5B7D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FAA69-CA28-8746-BC85-E2655A264BC6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65E457-2B62-2C4A-9691-B8BACBE14DBA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E7A950-96B6-0442-837E-04CD89652A38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1D551-768E-D44E-A9ED-B465C69E4F63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5FEA91-D5E8-CB4A-BE6D-17FC21F76D86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D12E82-F7B9-7B47-AE02-70DABC640212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9DF364-5D12-E845-BC6D-D44A572E252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6A3998-D217-404A-BCCB-C27E197A5002}"/>
              </a:ext>
            </a:extLst>
          </p:cNvPr>
          <p:cNvGrpSpPr/>
          <p:nvPr/>
        </p:nvGrpSpPr>
        <p:grpSpPr>
          <a:xfrm>
            <a:off x="9895488" y="2472402"/>
            <a:ext cx="1012169" cy="1007769"/>
            <a:chOff x="806173" y="1624796"/>
            <a:chExt cx="2282031" cy="23434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D05293-326B-3B49-9531-7CEDBBDF8063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4E7028-FD7B-E94A-8F19-E78C14B5B255}"/>
                </a:ext>
              </a:extLst>
            </p:cNvPr>
            <p:cNvSpPr/>
            <p:nvPr/>
          </p:nvSpPr>
          <p:spPr>
            <a:xfrm>
              <a:off x="1132999" y="2218321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0D8800-80AC-0041-A5A7-02C185D49530}"/>
                </a:ext>
              </a:extLst>
            </p:cNvPr>
            <p:cNvSpPr/>
            <p:nvPr/>
          </p:nvSpPr>
          <p:spPr>
            <a:xfrm>
              <a:off x="2095716" y="2123980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FBF93D-7C32-FF4E-8A66-9916E503497B}"/>
                </a:ext>
              </a:extLst>
            </p:cNvPr>
            <p:cNvSpPr/>
            <p:nvPr/>
          </p:nvSpPr>
          <p:spPr>
            <a:xfrm>
              <a:off x="2173666" y="2961333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362944-A4AC-DC45-8A3E-24CC6EA1975E}"/>
                </a:ext>
              </a:extLst>
            </p:cNvPr>
            <p:cNvSpPr/>
            <p:nvPr/>
          </p:nvSpPr>
          <p:spPr>
            <a:xfrm>
              <a:off x="1193856" y="3048956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Up Arrow 21">
            <a:extLst>
              <a:ext uri="{FF2B5EF4-FFF2-40B4-BE49-F238E27FC236}">
                <a16:creationId xmlns:a16="http://schemas.microsoft.com/office/drawing/2014/main" id="{E5D6A4A0-A8C2-564C-BC18-012835C5B22A}"/>
              </a:ext>
            </a:extLst>
          </p:cNvPr>
          <p:cNvSpPr/>
          <p:nvPr/>
        </p:nvSpPr>
        <p:spPr>
          <a:xfrm rot="10800000">
            <a:off x="1576589" y="3446041"/>
            <a:ext cx="454084" cy="629758"/>
          </a:xfrm>
          <a:custGeom>
            <a:avLst/>
            <a:gdLst>
              <a:gd name="connsiteX0" fmla="*/ 0 w 454084"/>
              <a:gd name="connsiteY0" fmla="*/ 240814 h 629758"/>
              <a:gd name="connsiteX1" fmla="*/ 227042 w 454084"/>
              <a:gd name="connsiteY1" fmla="*/ 0 h 629758"/>
              <a:gd name="connsiteX2" fmla="*/ 454084 w 454084"/>
              <a:gd name="connsiteY2" fmla="*/ 240814 h 629758"/>
              <a:gd name="connsiteX3" fmla="*/ 340563 w 454084"/>
              <a:gd name="connsiteY3" fmla="*/ 240814 h 629758"/>
              <a:gd name="connsiteX4" fmla="*/ 340563 w 454084"/>
              <a:gd name="connsiteY4" fmla="*/ 629758 h 629758"/>
              <a:gd name="connsiteX5" fmla="*/ 113521 w 454084"/>
              <a:gd name="connsiteY5" fmla="*/ 629758 h 629758"/>
              <a:gd name="connsiteX6" fmla="*/ 113521 w 454084"/>
              <a:gd name="connsiteY6" fmla="*/ 240814 h 629758"/>
              <a:gd name="connsiteX7" fmla="*/ 0 w 454084"/>
              <a:gd name="connsiteY7" fmla="*/ 240814 h 62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084" h="629758" extrusionOk="0">
                <a:moveTo>
                  <a:pt x="0" y="240814"/>
                </a:moveTo>
                <a:cubicBezTo>
                  <a:pt x="76427" y="146320"/>
                  <a:pt x="171250" y="40877"/>
                  <a:pt x="227042" y="0"/>
                </a:cubicBezTo>
                <a:cubicBezTo>
                  <a:pt x="288828" y="49227"/>
                  <a:pt x="363576" y="155744"/>
                  <a:pt x="454084" y="240814"/>
                </a:cubicBezTo>
                <a:cubicBezTo>
                  <a:pt x="411614" y="240872"/>
                  <a:pt x="367445" y="245311"/>
                  <a:pt x="340563" y="240814"/>
                </a:cubicBezTo>
                <a:cubicBezTo>
                  <a:pt x="328257" y="404045"/>
                  <a:pt x="347413" y="477883"/>
                  <a:pt x="340563" y="629758"/>
                </a:cubicBezTo>
                <a:cubicBezTo>
                  <a:pt x="279309" y="636730"/>
                  <a:pt x="218741" y="635165"/>
                  <a:pt x="113521" y="629758"/>
                </a:cubicBezTo>
                <a:cubicBezTo>
                  <a:pt x="114328" y="539120"/>
                  <a:pt x="107709" y="324104"/>
                  <a:pt x="113521" y="240814"/>
                </a:cubicBezTo>
                <a:cubicBezTo>
                  <a:pt x="62744" y="244447"/>
                  <a:pt x="52122" y="244714"/>
                  <a:pt x="0" y="240814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10" descr="Network Cartoon">
            <a:extLst>
              <a:ext uri="{FF2B5EF4-FFF2-40B4-BE49-F238E27FC236}">
                <a16:creationId xmlns:a16="http://schemas.microsoft.com/office/drawing/2014/main" id="{EA5F4284-5ACE-A942-8580-119E72D4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6" y="4289898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2E63B6-D022-E943-99C0-2EF58D9E7E49}"/>
              </a:ext>
            </a:extLst>
          </p:cNvPr>
          <p:cNvGrpSpPr/>
          <p:nvPr/>
        </p:nvGrpSpPr>
        <p:grpSpPr>
          <a:xfrm>
            <a:off x="7886591" y="1088247"/>
            <a:ext cx="1531875" cy="1563646"/>
            <a:chOff x="806173" y="1624796"/>
            <a:chExt cx="2282031" cy="23434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305D4D-FAB7-D340-9021-659EC96C8915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C6B19F-12F8-534D-A11A-3CCC5AD31545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767CF-061B-B04C-BA0D-7CF0EF799F39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467EA1-1932-4B49-BDC8-20DEEDC5CAF2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D62E1A-2E28-C94D-B8E8-D13BFE9C101D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D5921D-BCD5-9646-A4E0-98884FAE2039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0FB29FE-8F2A-7F48-8D11-0A0BB524281E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5D4B33-C49F-1F4A-9130-B52D7677DA5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Up Arrow 32">
            <a:extLst>
              <a:ext uri="{FF2B5EF4-FFF2-40B4-BE49-F238E27FC236}">
                <a16:creationId xmlns:a16="http://schemas.microsoft.com/office/drawing/2014/main" id="{83B489C0-7173-8340-A0D1-8260825C1C2C}"/>
              </a:ext>
            </a:extLst>
          </p:cNvPr>
          <p:cNvSpPr/>
          <p:nvPr/>
        </p:nvSpPr>
        <p:spPr>
          <a:xfrm rot="10800000">
            <a:off x="8474293" y="2761878"/>
            <a:ext cx="275339" cy="428818"/>
          </a:xfrm>
          <a:custGeom>
            <a:avLst/>
            <a:gdLst>
              <a:gd name="connsiteX0" fmla="*/ 0 w 275339"/>
              <a:gd name="connsiteY0" fmla="*/ 146021 h 428818"/>
              <a:gd name="connsiteX1" fmla="*/ 137670 w 275339"/>
              <a:gd name="connsiteY1" fmla="*/ 0 h 428818"/>
              <a:gd name="connsiteX2" fmla="*/ 275339 w 275339"/>
              <a:gd name="connsiteY2" fmla="*/ 146021 h 428818"/>
              <a:gd name="connsiteX3" fmla="*/ 206504 w 275339"/>
              <a:gd name="connsiteY3" fmla="*/ 146021 h 428818"/>
              <a:gd name="connsiteX4" fmla="*/ 206504 w 275339"/>
              <a:gd name="connsiteY4" fmla="*/ 428818 h 428818"/>
              <a:gd name="connsiteX5" fmla="*/ 68835 w 275339"/>
              <a:gd name="connsiteY5" fmla="*/ 428818 h 428818"/>
              <a:gd name="connsiteX6" fmla="*/ 68835 w 275339"/>
              <a:gd name="connsiteY6" fmla="*/ 146021 h 428818"/>
              <a:gd name="connsiteX7" fmla="*/ 0 w 275339"/>
              <a:gd name="connsiteY7" fmla="*/ 146021 h 42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339" h="428818" extrusionOk="0">
                <a:moveTo>
                  <a:pt x="0" y="146021"/>
                </a:moveTo>
                <a:cubicBezTo>
                  <a:pt x="39209" y="102511"/>
                  <a:pt x="95766" y="41236"/>
                  <a:pt x="137670" y="0"/>
                </a:cubicBezTo>
                <a:cubicBezTo>
                  <a:pt x="184276" y="50552"/>
                  <a:pt x="213262" y="69503"/>
                  <a:pt x="275339" y="146021"/>
                </a:cubicBezTo>
                <a:cubicBezTo>
                  <a:pt x="260513" y="144290"/>
                  <a:pt x="227934" y="147862"/>
                  <a:pt x="206504" y="146021"/>
                </a:cubicBezTo>
                <a:cubicBezTo>
                  <a:pt x="202104" y="269370"/>
                  <a:pt x="208277" y="327445"/>
                  <a:pt x="206504" y="428818"/>
                </a:cubicBezTo>
                <a:cubicBezTo>
                  <a:pt x="143422" y="428102"/>
                  <a:pt x="129971" y="430805"/>
                  <a:pt x="68835" y="428818"/>
                </a:cubicBezTo>
                <a:cubicBezTo>
                  <a:pt x="56876" y="319596"/>
                  <a:pt x="75937" y="257537"/>
                  <a:pt x="68835" y="146021"/>
                </a:cubicBezTo>
                <a:cubicBezTo>
                  <a:pt x="50478" y="142943"/>
                  <a:pt x="31715" y="146563"/>
                  <a:pt x="0" y="146021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10" descr="Network Cartoon">
            <a:extLst>
              <a:ext uri="{FF2B5EF4-FFF2-40B4-BE49-F238E27FC236}">
                <a16:creationId xmlns:a16="http://schemas.microsoft.com/office/drawing/2014/main" id="{6529836C-4F9B-1349-A050-48976FE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72" y="3179193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Up Arrow 34">
            <a:extLst>
              <a:ext uri="{FF2B5EF4-FFF2-40B4-BE49-F238E27FC236}">
                <a16:creationId xmlns:a16="http://schemas.microsoft.com/office/drawing/2014/main" id="{6C9CC96B-DCFA-1845-9F25-428065EF2FF6}"/>
              </a:ext>
            </a:extLst>
          </p:cNvPr>
          <p:cNvSpPr/>
          <p:nvPr/>
        </p:nvSpPr>
        <p:spPr>
          <a:xfrm rot="10800000">
            <a:off x="4213273" y="3446042"/>
            <a:ext cx="443862" cy="695014"/>
          </a:xfrm>
          <a:custGeom>
            <a:avLst/>
            <a:gdLst>
              <a:gd name="connsiteX0" fmla="*/ 0 w 443862"/>
              <a:gd name="connsiteY0" fmla="*/ 235393 h 695014"/>
              <a:gd name="connsiteX1" fmla="*/ 221931 w 443862"/>
              <a:gd name="connsiteY1" fmla="*/ 0 h 695014"/>
              <a:gd name="connsiteX2" fmla="*/ 443862 w 443862"/>
              <a:gd name="connsiteY2" fmla="*/ 235393 h 695014"/>
              <a:gd name="connsiteX3" fmla="*/ 332897 w 443862"/>
              <a:gd name="connsiteY3" fmla="*/ 235393 h 695014"/>
              <a:gd name="connsiteX4" fmla="*/ 332897 w 443862"/>
              <a:gd name="connsiteY4" fmla="*/ 695014 h 695014"/>
              <a:gd name="connsiteX5" fmla="*/ 110966 w 443862"/>
              <a:gd name="connsiteY5" fmla="*/ 695014 h 695014"/>
              <a:gd name="connsiteX6" fmla="*/ 110966 w 443862"/>
              <a:gd name="connsiteY6" fmla="*/ 235393 h 695014"/>
              <a:gd name="connsiteX7" fmla="*/ 0 w 443862"/>
              <a:gd name="connsiteY7" fmla="*/ 235393 h 6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862" h="695014" extrusionOk="0">
                <a:moveTo>
                  <a:pt x="0" y="235393"/>
                </a:moveTo>
                <a:cubicBezTo>
                  <a:pt x="102228" y="115615"/>
                  <a:pt x="140581" y="100643"/>
                  <a:pt x="221931" y="0"/>
                </a:cubicBezTo>
                <a:cubicBezTo>
                  <a:pt x="306211" y="79101"/>
                  <a:pt x="347856" y="149610"/>
                  <a:pt x="443862" y="235393"/>
                </a:cubicBezTo>
                <a:cubicBezTo>
                  <a:pt x="392658" y="234207"/>
                  <a:pt x="384817" y="233118"/>
                  <a:pt x="332897" y="235393"/>
                </a:cubicBezTo>
                <a:cubicBezTo>
                  <a:pt x="345155" y="350404"/>
                  <a:pt x="310684" y="493331"/>
                  <a:pt x="332897" y="695014"/>
                </a:cubicBezTo>
                <a:cubicBezTo>
                  <a:pt x="251330" y="689057"/>
                  <a:pt x="167682" y="700115"/>
                  <a:pt x="110966" y="695014"/>
                </a:cubicBezTo>
                <a:cubicBezTo>
                  <a:pt x="106304" y="574940"/>
                  <a:pt x="123012" y="334171"/>
                  <a:pt x="110966" y="235393"/>
                </a:cubicBezTo>
                <a:cubicBezTo>
                  <a:pt x="70195" y="235823"/>
                  <a:pt x="39609" y="231801"/>
                  <a:pt x="0" y="23539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603386CA-7770-AE41-9097-759D04558241}"/>
              </a:ext>
            </a:extLst>
          </p:cNvPr>
          <p:cNvSpPr/>
          <p:nvPr/>
        </p:nvSpPr>
        <p:spPr>
          <a:xfrm rot="10800000">
            <a:off x="8468787" y="4703663"/>
            <a:ext cx="280844" cy="466022"/>
          </a:xfrm>
          <a:custGeom>
            <a:avLst/>
            <a:gdLst>
              <a:gd name="connsiteX0" fmla="*/ 0 w 280844"/>
              <a:gd name="connsiteY0" fmla="*/ 148940 h 466022"/>
              <a:gd name="connsiteX1" fmla="*/ 140422 w 280844"/>
              <a:gd name="connsiteY1" fmla="*/ 0 h 466022"/>
              <a:gd name="connsiteX2" fmla="*/ 280844 w 280844"/>
              <a:gd name="connsiteY2" fmla="*/ 148940 h 466022"/>
              <a:gd name="connsiteX3" fmla="*/ 210633 w 280844"/>
              <a:gd name="connsiteY3" fmla="*/ 148940 h 466022"/>
              <a:gd name="connsiteX4" fmla="*/ 210633 w 280844"/>
              <a:gd name="connsiteY4" fmla="*/ 466022 h 466022"/>
              <a:gd name="connsiteX5" fmla="*/ 70211 w 280844"/>
              <a:gd name="connsiteY5" fmla="*/ 466022 h 466022"/>
              <a:gd name="connsiteX6" fmla="*/ 70211 w 280844"/>
              <a:gd name="connsiteY6" fmla="*/ 148940 h 466022"/>
              <a:gd name="connsiteX7" fmla="*/ 0 w 280844"/>
              <a:gd name="connsiteY7" fmla="*/ 148940 h 46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844" h="466022" extrusionOk="0">
                <a:moveTo>
                  <a:pt x="0" y="148940"/>
                </a:moveTo>
                <a:cubicBezTo>
                  <a:pt x="30405" y="108556"/>
                  <a:pt x="101176" y="27424"/>
                  <a:pt x="140422" y="0"/>
                </a:cubicBezTo>
                <a:cubicBezTo>
                  <a:pt x="190639" y="41080"/>
                  <a:pt x="256701" y="109501"/>
                  <a:pt x="280844" y="148940"/>
                </a:cubicBezTo>
                <a:cubicBezTo>
                  <a:pt x="254921" y="150999"/>
                  <a:pt x="235526" y="146313"/>
                  <a:pt x="210633" y="148940"/>
                </a:cubicBezTo>
                <a:cubicBezTo>
                  <a:pt x="202409" y="230133"/>
                  <a:pt x="225986" y="396187"/>
                  <a:pt x="210633" y="466022"/>
                </a:cubicBezTo>
                <a:cubicBezTo>
                  <a:pt x="161770" y="464978"/>
                  <a:pt x="136545" y="459375"/>
                  <a:pt x="70211" y="466022"/>
                </a:cubicBezTo>
                <a:cubicBezTo>
                  <a:pt x="58392" y="346490"/>
                  <a:pt x="58016" y="301336"/>
                  <a:pt x="70211" y="148940"/>
                </a:cubicBezTo>
                <a:cubicBezTo>
                  <a:pt x="39695" y="147157"/>
                  <a:pt x="16337" y="147692"/>
                  <a:pt x="0" y="14894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12" descr="How Smart-Home Light Bulbs Can Help You Wake Up Easier">
            <a:extLst>
              <a:ext uri="{FF2B5EF4-FFF2-40B4-BE49-F238E27FC236}">
                <a16:creationId xmlns:a16="http://schemas.microsoft.com/office/drawing/2014/main" id="{55EFD989-7126-CD47-A4AE-8309D2AC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591" y="5052133"/>
            <a:ext cx="1372230" cy="13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Up Arrow 37">
            <a:extLst>
              <a:ext uri="{FF2B5EF4-FFF2-40B4-BE49-F238E27FC236}">
                <a16:creationId xmlns:a16="http://schemas.microsoft.com/office/drawing/2014/main" id="{4C3D5262-9BC6-7D47-A3F1-E30953DAF2B5}"/>
              </a:ext>
            </a:extLst>
          </p:cNvPr>
          <p:cNvSpPr/>
          <p:nvPr/>
        </p:nvSpPr>
        <p:spPr>
          <a:xfrm rot="5400000">
            <a:off x="9146371" y="5358903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A8123C7F-2B65-3540-9F7C-7D3D71EE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77" y="4298629"/>
            <a:ext cx="1592237" cy="15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5DF2CA72-D625-3C40-BE7D-9AD28C99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9" y="4770736"/>
            <a:ext cx="1729747" cy="17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434425D-1143-4640-B25E-7AF14C02A134}"/>
              </a:ext>
            </a:extLst>
          </p:cNvPr>
          <p:cNvGrpSpPr/>
          <p:nvPr/>
        </p:nvGrpSpPr>
        <p:grpSpPr>
          <a:xfrm>
            <a:off x="3746261" y="1576138"/>
            <a:ext cx="1524470" cy="1563646"/>
            <a:chOff x="806173" y="1624796"/>
            <a:chExt cx="2282031" cy="234342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327634-7CEF-BE48-9DDA-903980771E67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822EEDD-F3EB-D540-B684-7A31FD5AC53E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1D9A66-EEEC-144D-9014-0012D94852C6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FCC3AB-3E39-6F41-84D0-678B8F607D10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C83E4DB-717F-AF4A-96B3-1A8D4DDB2D09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EF42F-BB55-1847-AB35-E0705DA04C34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D03D7E-F7B4-D34B-9649-267BDC473C66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9EE524-6FCE-E74B-AFC8-7383BB832210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Up Arrow 49">
            <a:extLst>
              <a:ext uri="{FF2B5EF4-FFF2-40B4-BE49-F238E27FC236}">
                <a16:creationId xmlns:a16="http://schemas.microsoft.com/office/drawing/2014/main" id="{0E8900E7-BF2C-B74C-AC29-8F6B9C6FA1B3}"/>
              </a:ext>
            </a:extLst>
          </p:cNvPr>
          <p:cNvSpPr/>
          <p:nvPr/>
        </p:nvSpPr>
        <p:spPr>
          <a:xfrm rot="10800000">
            <a:off x="10231190" y="3907526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1E12DA-0DCD-6F4B-9A57-B14C1A3BAC81}"/>
              </a:ext>
            </a:extLst>
          </p:cNvPr>
          <p:cNvCxnSpPr>
            <a:cxnSpLocks/>
          </p:cNvCxnSpPr>
          <p:nvPr/>
        </p:nvCxnSpPr>
        <p:spPr>
          <a:xfrm>
            <a:off x="6400799" y="983807"/>
            <a:ext cx="0" cy="531663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EABFF228-CAB0-8E4C-A098-E03D365D2162}"/>
              </a:ext>
            </a:extLst>
          </p:cNvPr>
          <p:cNvSpPr txBox="1">
            <a:spLocks/>
          </p:cNvSpPr>
          <p:nvPr/>
        </p:nvSpPr>
        <p:spPr>
          <a:xfrm>
            <a:off x="2289556" y="114412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562E2FE-AE70-984E-8DC9-34620CBF7D72}"/>
              </a:ext>
            </a:extLst>
          </p:cNvPr>
          <p:cNvSpPr txBox="1">
            <a:spLocks/>
          </p:cNvSpPr>
          <p:nvPr/>
        </p:nvSpPr>
        <p:spPr>
          <a:xfrm>
            <a:off x="2105220" y="5738248"/>
            <a:ext cx="1901498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C3159B-D101-5D46-84E8-2F0A10088D29}"/>
              </a:ext>
            </a:extLst>
          </p:cNvPr>
          <p:cNvSpPr txBox="1">
            <a:spLocks/>
          </p:cNvSpPr>
          <p:nvPr/>
        </p:nvSpPr>
        <p:spPr>
          <a:xfrm>
            <a:off x="9628356" y="1886163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0C605E5-5CC0-BA45-9FD3-BE82D2D916A9}"/>
              </a:ext>
            </a:extLst>
          </p:cNvPr>
          <p:cNvSpPr txBox="1">
            <a:spLocks/>
          </p:cNvSpPr>
          <p:nvPr/>
        </p:nvSpPr>
        <p:spPr>
          <a:xfrm>
            <a:off x="6608755" y="2761878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#1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2EC4353E-81ED-034A-A4F8-33FB0C317754}"/>
              </a:ext>
            </a:extLst>
          </p:cNvPr>
          <p:cNvSpPr txBox="1">
            <a:spLocks/>
          </p:cNvSpPr>
          <p:nvPr/>
        </p:nvSpPr>
        <p:spPr>
          <a:xfrm>
            <a:off x="10517154" y="454235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#2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BD723FE-563E-1C4A-AC8F-A76D732FF6AE}"/>
              </a:ext>
            </a:extLst>
          </p:cNvPr>
          <p:cNvSpPr txBox="1">
            <a:spLocks/>
          </p:cNvSpPr>
          <p:nvPr/>
        </p:nvSpPr>
        <p:spPr>
          <a:xfrm>
            <a:off x="6735435" y="5453609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Knowledge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86387-DBDA-E04F-8DCD-3534F79D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22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75405" y="887049"/>
            <a:ext cx="5766300" cy="925988"/>
            <a:chOff x="3075405" y="855517"/>
            <a:chExt cx="5766300" cy="925988"/>
          </a:xfrm>
        </p:grpSpPr>
        <p:sp>
          <p:nvSpPr>
            <p:cNvPr id="7" name="Left Brace 6"/>
            <p:cNvSpPr/>
            <p:nvPr/>
          </p:nvSpPr>
          <p:spPr>
            <a:xfrm rot="5400000">
              <a:off x="5698962" y="-1361237"/>
              <a:ext cx="519185" cy="57663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187" y="855517"/>
              <a:ext cx="4687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Pre-train network such </a:t>
              </a:r>
              <a:r>
                <a:rPr lang="en-US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as VGG,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etc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23338" y="883525"/>
            <a:ext cx="202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only this</a:t>
            </a:r>
          </a:p>
        </p:txBody>
      </p:sp>
      <p:sp>
        <p:nvSpPr>
          <p:cNvPr id="36" name="Left Brace 35"/>
          <p:cNvSpPr/>
          <p:nvPr/>
        </p:nvSpPr>
        <p:spPr>
          <a:xfrm rot="5400000">
            <a:off x="9545136" y="899889"/>
            <a:ext cx="491436" cy="13550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CB450-D3B2-CE4A-B47D-9A5A0619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4377149" y="-5633"/>
            <a:ext cx="620033" cy="32403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51197" y="90631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Pre-train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54371" y="867806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this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8431345" y="-3851"/>
            <a:ext cx="671113" cy="3193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A36B-1CF4-EE42-99CE-F5850EA0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  <a:r>
              <a:rPr lang="mr-IN" dirty="0"/>
              <a:t>–</a:t>
            </a:r>
            <a:r>
              <a:rPr lang="en-US" dirty="0"/>
              <a:t> fine tuning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6490324" y="-2002747"/>
            <a:ext cx="473962" cy="7272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36811" y="893565"/>
            <a:ext cx="8321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everything but start with weights that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trained already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55198-1ACD-594B-8CF7-5DD0F2CD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000A37CD-95EE-6442-842D-08C1D3F0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1" y="1677667"/>
            <a:ext cx="12786475" cy="472881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Karla" charset="0"/>
                <a:ea typeface="Karla" charset="0"/>
                <a:cs typeface="Karla" charset="0"/>
              </a:rPr>
              <a:t>THE STORY OF 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DA26F-9B8C-1847-B18B-09F901FAC53A}"/>
              </a:ext>
            </a:extLst>
          </p:cNvPr>
          <p:cNvSpPr txBox="1"/>
          <p:nvPr/>
        </p:nvSpPr>
        <p:spPr>
          <a:xfrm>
            <a:off x="4981442" y="4011298"/>
            <a:ext cx="2393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B1CC4-FCDA-804F-97DA-943F88BBF0BA}"/>
              </a:ext>
            </a:extLst>
          </p:cNvPr>
          <p:cNvSpPr txBox="1"/>
          <p:nvPr/>
        </p:nvSpPr>
        <p:spPr>
          <a:xfrm>
            <a:off x="828025" y="3995909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47CC-0FC4-744E-A241-551854E8B385}"/>
              </a:ext>
            </a:extLst>
          </p:cNvPr>
          <p:cNvSpPr txBox="1"/>
          <p:nvPr/>
        </p:nvSpPr>
        <p:spPr>
          <a:xfrm>
            <a:off x="8841272" y="4042076"/>
            <a:ext cx="2668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CNNs: The revolution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E3043-DC95-E446-8833-4FCD3E01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80810-BD46-0548-BEB7-1D51304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44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8227" y="915949"/>
            <a:ext cx="10262832" cy="2371469"/>
            <a:chOff x="276812" y="588707"/>
            <a:chExt cx="10262832" cy="2371469"/>
          </a:xfrm>
        </p:grpSpPr>
        <p:grpSp>
          <p:nvGrpSpPr>
            <p:cNvPr id="6" name="Group 5"/>
            <p:cNvGrpSpPr/>
            <p:nvPr/>
          </p:nvGrpSpPr>
          <p:grpSpPr>
            <a:xfrm>
              <a:off x="681924" y="1061297"/>
              <a:ext cx="2634713" cy="1898879"/>
              <a:chOff x="1038385" y="983807"/>
              <a:chExt cx="3084163" cy="265829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0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718" y="1172277"/>
                <a:ext cx="2209657" cy="1317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941633" y="1058760"/>
              <a:ext cx="2516018" cy="1893454"/>
              <a:chOff x="4817390" y="1430139"/>
              <a:chExt cx="3133241" cy="209550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18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Left Brace 8"/>
            <p:cNvSpPr/>
            <p:nvPr/>
          </p:nvSpPr>
          <p:spPr>
            <a:xfrm>
              <a:off x="7082647" y="114409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80453" y="1258500"/>
              <a:ext cx="195919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P(cat)</a:t>
              </a:r>
            </a:p>
            <a:p>
              <a:r>
                <a:rPr lang="en-US" sz="2800" dirty="0"/>
                <a:t>P(chinchilla)</a:t>
              </a:r>
            </a:p>
            <a:p>
              <a:r>
                <a:rPr lang="en-US" sz="2800" dirty="0"/>
                <a:t>P(dog)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296" y="1453263"/>
              <a:ext cx="1858397" cy="11406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237" y="1852235"/>
              <a:ext cx="1745106" cy="106100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76812" y="58870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420" y="3438686"/>
            <a:ext cx="10195929" cy="2410868"/>
            <a:chOff x="327420" y="2939920"/>
            <a:chExt cx="10195929" cy="2410868"/>
          </a:xfrm>
        </p:grpSpPr>
        <p:grpSp>
          <p:nvGrpSpPr>
            <p:cNvPr id="3" name="Group 2"/>
            <p:cNvGrpSpPr/>
            <p:nvPr/>
          </p:nvGrpSpPr>
          <p:grpSpPr>
            <a:xfrm>
              <a:off x="681924" y="3449372"/>
              <a:ext cx="9841425" cy="1901416"/>
              <a:chOff x="681924" y="3449372"/>
              <a:chExt cx="9841425" cy="190141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81924" y="3451909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519" y="1132818"/>
                  <a:ext cx="2209657" cy="13173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3941633" y="3449372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Left Brace 23"/>
              <p:cNvSpPr/>
              <p:nvPr/>
            </p:nvSpPr>
            <p:spPr>
              <a:xfrm>
                <a:off x="7082647" y="3534702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570" y="4253359"/>
                <a:ext cx="1745106" cy="106100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502" y="3831024"/>
                <a:ext cx="1858397" cy="11406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0447" y="3598660"/>
                <a:ext cx="2282902" cy="14859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25" y="4208681"/>
                <a:ext cx="1745106" cy="106100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27420" y="2939920"/>
              <a:ext cx="21659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Segmentation: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8038CB-29F7-AC44-9CE1-BE2EFD49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11266" name="Picture 2" descr="https://i.imgur.com/VG3N19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3" y="1239865"/>
            <a:ext cx="8754376" cy="4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3A7CD-2BF5-1A4C-AF96-E53FE3D0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79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U-net architecture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51197" y="856718"/>
            <a:ext cx="2606258" cy="5156157"/>
            <a:chOff x="3351197" y="856718"/>
            <a:chExt cx="2606258" cy="5156157"/>
          </a:xfrm>
        </p:grpSpPr>
        <p:sp>
          <p:nvSpPr>
            <p:cNvPr id="4" name="Rounded Rectangle 3"/>
            <p:cNvSpPr/>
            <p:nvPr/>
          </p:nvSpPr>
          <p:spPr>
            <a:xfrm>
              <a:off x="336665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51197" y="856718"/>
              <a:ext cx="2606258" cy="913855"/>
              <a:chOff x="3351197" y="856718"/>
              <a:chExt cx="2606258" cy="91385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648" y="856718"/>
                <a:ext cx="24336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Pre-train network</a:t>
                </a: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4407287" y="220406"/>
                <a:ext cx="494077" cy="2606258"/>
              </a:xfrm>
              <a:prstGeom prst="leftBrac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52835" y="872379"/>
            <a:ext cx="2606258" cy="5140496"/>
            <a:chOff x="6052835" y="872379"/>
            <a:chExt cx="2606258" cy="5140496"/>
          </a:xfrm>
        </p:grpSpPr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9359" y="872379"/>
              <a:ext cx="1423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Train this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108925" y="220406"/>
              <a:ext cx="494077" cy="260625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F452C-8FF1-034A-9AA9-B897D42A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(fine tuning)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51197" y="856718"/>
            <a:ext cx="5307898" cy="5156157"/>
            <a:chOff x="3351197" y="856718"/>
            <a:chExt cx="5307898" cy="5156157"/>
          </a:xfrm>
        </p:grpSpPr>
        <p:grpSp>
          <p:nvGrpSpPr>
            <p:cNvPr id="6" name="Group 5"/>
            <p:cNvGrpSpPr/>
            <p:nvPr/>
          </p:nvGrpSpPr>
          <p:grpSpPr>
            <a:xfrm>
              <a:off x="3351197" y="856718"/>
              <a:ext cx="5307898" cy="5156157"/>
              <a:chOff x="3351197" y="856718"/>
              <a:chExt cx="5307898" cy="515615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366653" y="1814947"/>
                <a:ext cx="2590800" cy="419792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14000"/>
                </a:schemeClr>
              </a:solidFill>
              <a:ln w="4762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3351197" y="856718"/>
                <a:ext cx="5307898" cy="913856"/>
                <a:chOff x="3351197" y="856718"/>
                <a:chExt cx="5307898" cy="913856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3403648" y="856718"/>
                  <a:ext cx="50753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Fine tune </a:t>
                  </a:r>
                </a:p>
              </p:txBody>
            </p:sp>
            <p:sp>
              <p:nvSpPr>
                <p:cNvPr id="10" name="Left Brace 9"/>
                <p:cNvSpPr/>
                <p:nvPr/>
              </p:nvSpPr>
              <p:spPr>
                <a:xfrm rot="5400000">
                  <a:off x="5715171" y="-1173349"/>
                  <a:ext cx="579949" cy="5307898"/>
                </a:xfrm>
                <a:prstGeom prst="leftBrac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14000"/>
              </a:schemeClr>
            </a:solidFill>
            <a:ln w="476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EC620-758D-204D-9E18-2F2CEF0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26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through Network Distillation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242" y="1106130"/>
            <a:ext cx="11502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is it possible to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distill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compress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knowledge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of the large and complex training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teacher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into a small and simple deployment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student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)?</a:t>
            </a:r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2" y="2811066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3517160"/>
            <a:ext cx="4516581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516581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output from the teacher network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FA39-3B2B-9348-BEFE-C4CA3968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842708" cy="767276"/>
          </a:xfrm>
        </p:spPr>
        <p:txBody>
          <a:bodyPr/>
          <a:lstStyle/>
          <a:p>
            <a:r>
              <a:rPr lang="en-US" dirty="0"/>
              <a:t>Transfer Learning through Network Distillation </a:t>
            </a:r>
            <a:r>
              <a:rPr lang="en-US"/>
              <a:t>(temperature)</a:t>
            </a:r>
            <a:endParaRPr lang="en-US" dirty="0"/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8" y="1834225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2321818"/>
            <a:ext cx="4749905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749905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soft targets from the teacher network predictions</a:t>
            </a:r>
          </a:p>
        </p:txBody>
      </p:sp>
      <p:sp>
        <p:nvSpPr>
          <p:cNvPr id="4" name="Down Arrow 3"/>
          <p:cNvSpPr/>
          <p:nvPr/>
        </p:nvSpPr>
        <p:spPr>
          <a:xfrm>
            <a:off x="7180016" y="3637957"/>
            <a:ext cx="584382" cy="89863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Soften labels with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blipFill rotWithShape="0">
                <a:blip r:embed="rId3"/>
                <a:stretch>
                  <a:fillRect t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0A622-2A11-C94E-B987-86894EE1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91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75A8-B45C-2E45-93B4-D5DA5A2D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938249"/>
            <a:ext cx="10539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think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can’t do deep learning unless you have a million labeled examples.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can do, instead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learn representations from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unlabeled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data.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train on a nearby objective for which is easy to generate labels (ImageNet).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transfer learned representations from a relate task.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3C71-F1BE-6B4E-AFFE-A96A3113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82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128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1B7E-0ACC-BB4E-AF6C-6323958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Story so far</a:t>
            </a:r>
          </a:p>
        </p:txBody>
      </p:sp>
      <p:pic>
        <p:nvPicPr>
          <p:cNvPr id="1026" name="Picture 2" descr="SenseTime Trains ImageNet/AlexNet In Record 1.5 minutes | by Synced |  SyncedReview | Medium">
            <a:extLst>
              <a:ext uri="{FF2B5EF4-FFF2-40B4-BE49-F238E27FC236}">
                <a16:creationId xmlns:a16="http://schemas.microsoft.com/office/drawing/2014/main" id="{E3899DCC-824C-D34D-84A0-872DDD9F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7" y="2702191"/>
            <a:ext cx="8897179" cy="35588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0FE0F-753D-E84A-901E-713875B6F0D7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F379-BB15-6940-95A0-BE6DCBA83169}"/>
              </a:ext>
            </a:extLst>
          </p:cNvPr>
          <p:cNvSpPr txBox="1"/>
          <p:nvPr/>
        </p:nvSpPr>
        <p:spPr>
          <a:xfrm>
            <a:off x="490961" y="1406573"/>
            <a:ext cx="11346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large visual database designed for use in visual object recognition software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than 14 million images have been hand-annotated by the project to indicate what objects are pictured and in at least one million of the images, bounding boxes are also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panose="020B0004030503030003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4662D-F124-1F4C-97B0-12B4B265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60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2093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02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2501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Generally throw away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head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FC layers since these have no notion of space, and convolutional base is more generic.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62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412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Generally throw away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head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FC layers since these have no notion of space, and convolutional base is more generic.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Since there are both dogs and cats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ImageNet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you could get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away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with using the head FC layers as well (instance TL).  But by throwing it away you can learn more from other dog/cat images.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C381A-039F-D546-B9E6-784BC097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68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947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43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183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331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Later layers learn abstract concepts (dog’s ear).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To particularize the model to our task, its often worth tuning the later layers as well.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4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4280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Later layers learn abstract concepts (dog’s ear).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To particularize the model to our task, its often worth tuning the later layers as well.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But we must be very careful not to have big gradient updates.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B62C9-1959-044C-996F-555CBC24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9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8750" y="282992"/>
            <a:ext cx="6794500" cy="580133"/>
          </a:xfrm>
        </p:spPr>
        <p:txBody>
          <a:bodyPr>
            <a:normAutofit/>
          </a:bodyPr>
          <a:lstStyle/>
          <a:p>
            <a:r>
              <a:rPr lang="en-US" dirty="0"/>
              <a:t>Procedure for 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316192" y="1631817"/>
            <a:ext cx="97647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the convolutional base.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First train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the fully connected head you added, keeping the convolutional base fixed.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some "later" layers in the base net and now train the base net and FC net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Since you are now in a better part of the loss surface already, gradients won't be terribly high, but we still need to be careful. Thus often we use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very low learning rate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72517-5171-3147-AC32-938D2443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29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5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3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“Convolution” Operation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F0B20-BBF1-EA47-A6BF-272B9920EF8D}"/>
              </a:ext>
            </a:extLst>
          </p:cNvPr>
          <p:cNvGrpSpPr/>
          <p:nvPr/>
        </p:nvGrpSpPr>
        <p:grpSpPr>
          <a:xfrm>
            <a:off x="6603311" y="1789794"/>
            <a:ext cx="5090677" cy="4235570"/>
            <a:chOff x="3520343" y="2256498"/>
            <a:chExt cx="3674142" cy="2975113"/>
          </a:xfrm>
        </p:grpSpPr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9D1C715-1903-534E-98DC-BF8BCEE28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41" b="98625" l="9981" r="89955">
                          <a14:foregroundMark x1="31270" y1="11320" x2="36779" y2="8341"/>
                          <a14:foregroundMark x1="36779" y1="8341" x2="39631" y2="11320"/>
                          <a14:foregroundMark x1="64161" y1="89322" x2="74498" y2="94500"/>
                          <a14:foregroundMark x1="74498" y1="94500" x2="85386" y2="87397"/>
                          <a14:foregroundMark x1="85386" y1="87397" x2="89209" y2="82356"/>
                          <a14:foregroundMark x1="89209" y1="82356" x2="87816" y2="56554"/>
                          <a14:foregroundMark x1="87816" y1="56554" x2="88010" y2="56874"/>
                          <a14:foregroundMark x1="68179" y1="97113" x2="70285" y2="98625"/>
                        </a14:backgroundRemoval>
                      </a14:imgEffect>
                    </a14:imgLayer>
                  </a14:imgProps>
                </a:ext>
              </a:extLst>
            </a:blip>
            <a:srcRect l="11286" t="5333" r="6052"/>
            <a:stretch/>
          </p:blipFill>
          <p:spPr>
            <a:xfrm>
              <a:off x="3520343" y="2256498"/>
              <a:ext cx="3674142" cy="297511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2E9864-D0B7-3142-92A1-542DDD7FE910}"/>
                </a:ext>
              </a:extLst>
            </p:cNvPr>
            <p:cNvCxnSpPr>
              <a:cxnSpLocks/>
            </p:cNvCxnSpPr>
            <p:nvPr/>
          </p:nvCxnSpPr>
          <p:spPr>
            <a:xfrm>
              <a:off x="4300989" y="2707595"/>
              <a:ext cx="828730" cy="5284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30DF9E-50A4-FB41-B07A-43F7A2A830F6}"/>
                </a:ext>
              </a:extLst>
            </p:cNvPr>
            <p:cNvCxnSpPr>
              <a:cxnSpLocks/>
            </p:cNvCxnSpPr>
            <p:nvPr/>
          </p:nvCxnSpPr>
          <p:spPr>
            <a:xfrm>
              <a:off x="3952155" y="2902382"/>
              <a:ext cx="801428" cy="52661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A1FA41-E61C-314D-B02E-55D118ADDDD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752" y="3736543"/>
              <a:ext cx="346046" cy="50819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9B90E7-1CA2-6E4F-AF3D-35838E58BE14}"/>
                </a:ext>
              </a:extLst>
            </p:cNvPr>
            <p:cNvCxnSpPr>
              <a:cxnSpLocks/>
            </p:cNvCxnSpPr>
            <p:nvPr/>
          </p:nvCxnSpPr>
          <p:spPr>
            <a:xfrm>
              <a:off x="5596469" y="4236846"/>
              <a:ext cx="621451" cy="237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F017AC-65B6-A640-AE22-21DF42064FF9}"/>
                </a:ext>
              </a:extLst>
            </p:cNvPr>
            <p:cNvCxnSpPr>
              <a:cxnSpLocks/>
            </p:cNvCxnSpPr>
            <p:nvPr/>
          </p:nvCxnSpPr>
          <p:spPr>
            <a:xfrm>
              <a:off x="5615664" y="3892459"/>
              <a:ext cx="602256" cy="42632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D62525-0932-DA4B-9833-3C601EDFD07E}"/>
                </a:ext>
              </a:extLst>
            </p:cNvPr>
            <p:cNvSpPr/>
            <p:nvPr/>
          </p:nvSpPr>
          <p:spPr>
            <a:xfrm>
              <a:off x="6233681" y="4318780"/>
              <a:ext cx="90117" cy="1422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scene3d>
              <a:camera prst="orthographicFront">
                <a:rot lat="9000000" lon="840000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AEEF46-B22D-D64E-A548-333FDADA8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00275" y="3294731"/>
              <a:ext cx="853308" cy="51202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Content Placeholder 9">
            <a:extLst>
              <a:ext uri="{FF2B5EF4-FFF2-40B4-BE49-F238E27FC236}">
                <a16:creationId xmlns:a16="http://schemas.microsoft.com/office/drawing/2014/main" id="{DA7EABA7-BC2E-CE45-B5F5-6F70BAF8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-190037" y="3880922"/>
            <a:ext cx="3788843" cy="2749341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15BC3E-0036-1F40-BE14-5FEC830B9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0"/>
          <a:stretch/>
        </p:blipFill>
        <p:spPr>
          <a:xfrm>
            <a:off x="3462669" y="4338503"/>
            <a:ext cx="2650671" cy="18565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D597A7-A4A2-244B-A39C-F8BA03DF2091}"/>
              </a:ext>
            </a:extLst>
          </p:cNvPr>
          <p:cNvSpPr txBox="1"/>
          <p:nvPr/>
        </p:nvSpPr>
        <p:spPr>
          <a:xfrm>
            <a:off x="10319689" y="2832073"/>
            <a:ext cx="1374299" cy="523220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Maps</a:t>
            </a:r>
          </a:p>
          <a:p>
            <a:pPr algn="ctr"/>
            <a:r>
              <a:rPr lang="en-US" sz="1400" b="1" dirty="0"/>
              <a:t>(7x7x3)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CC67D-A047-DE47-B8A5-18C3A6CA2913}"/>
              </a:ext>
            </a:extLst>
          </p:cNvPr>
          <p:cNvSpPr txBox="1"/>
          <p:nvPr/>
        </p:nvSpPr>
        <p:spPr>
          <a:xfrm>
            <a:off x="6655073" y="1644295"/>
            <a:ext cx="949299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Karla" panose="020B0004030503030003" pitchFamily="34" charset="77"/>
              </a:rPr>
              <a:t>RGB Image</a:t>
            </a:r>
          </a:p>
          <a:p>
            <a:pPr algn="ctr"/>
            <a:r>
              <a:rPr lang="en-US" sz="1200" b="1" dirty="0">
                <a:latin typeface="Karla" panose="020B0004030503030003" pitchFamily="34" charset="77"/>
              </a:rPr>
              <a:t>(7x7x3)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F4D2D2-9625-694E-B834-E08EC725AB24}"/>
              </a:ext>
            </a:extLst>
          </p:cNvPr>
          <p:cNvSpPr txBox="1"/>
          <p:nvPr/>
        </p:nvSpPr>
        <p:spPr>
          <a:xfrm>
            <a:off x="7684929" y="4657314"/>
            <a:ext cx="1723059" cy="523220"/>
          </a:xfrm>
          <a:prstGeom prst="rect">
            <a:avLst/>
          </a:prstGeom>
          <a:noFill/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7833"/>
                      <a:gd name="connsiteY0" fmla="*/ 0 h 523220"/>
                      <a:gd name="connsiteX1" fmla="*/ 601888 w 3167833"/>
                      <a:gd name="connsiteY1" fmla="*/ 0 h 523220"/>
                      <a:gd name="connsiteX2" fmla="*/ 1235455 w 3167833"/>
                      <a:gd name="connsiteY2" fmla="*/ 0 h 523220"/>
                      <a:gd name="connsiteX3" fmla="*/ 1900700 w 3167833"/>
                      <a:gd name="connsiteY3" fmla="*/ 0 h 523220"/>
                      <a:gd name="connsiteX4" fmla="*/ 2565945 w 3167833"/>
                      <a:gd name="connsiteY4" fmla="*/ 0 h 523220"/>
                      <a:gd name="connsiteX5" fmla="*/ 3167833 w 3167833"/>
                      <a:gd name="connsiteY5" fmla="*/ 0 h 523220"/>
                      <a:gd name="connsiteX6" fmla="*/ 3167833 w 3167833"/>
                      <a:gd name="connsiteY6" fmla="*/ 523220 h 523220"/>
                      <a:gd name="connsiteX7" fmla="*/ 2470910 w 3167833"/>
                      <a:gd name="connsiteY7" fmla="*/ 523220 h 523220"/>
                      <a:gd name="connsiteX8" fmla="*/ 1773986 w 3167833"/>
                      <a:gd name="connsiteY8" fmla="*/ 523220 h 523220"/>
                      <a:gd name="connsiteX9" fmla="*/ 1140420 w 3167833"/>
                      <a:gd name="connsiteY9" fmla="*/ 523220 h 523220"/>
                      <a:gd name="connsiteX10" fmla="*/ 0 w 3167833"/>
                      <a:gd name="connsiteY10" fmla="*/ 523220 h 523220"/>
                      <a:gd name="connsiteX11" fmla="*/ 0 w 3167833"/>
                      <a:gd name="connsiteY11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67833" h="523220" fill="none" extrusionOk="0">
                        <a:moveTo>
                          <a:pt x="0" y="0"/>
                        </a:moveTo>
                        <a:cubicBezTo>
                          <a:pt x="159634" y="-16688"/>
                          <a:pt x="463711" y="-6893"/>
                          <a:pt x="601888" y="0"/>
                        </a:cubicBezTo>
                        <a:cubicBezTo>
                          <a:pt x="740065" y="6893"/>
                          <a:pt x="1022719" y="4155"/>
                          <a:pt x="1235455" y="0"/>
                        </a:cubicBezTo>
                        <a:cubicBezTo>
                          <a:pt x="1448191" y="-4155"/>
                          <a:pt x="1726939" y="-16444"/>
                          <a:pt x="1900700" y="0"/>
                        </a:cubicBezTo>
                        <a:cubicBezTo>
                          <a:pt x="2074462" y="16444"/>
                          <a:pt x="2428684" y="11194"/>
                          <a:pt x="2565945" y="0"/>
                        </a:cubicBezTo>
                        <a:cubicBezTo>
                          <a:pt x="2703206" y="-11194"/>
                          <a:pt x="2871959" y="-23426"/>
                          <a:pt x="3167833" y="0"/>
                        </a:cubicBezTo>
                        <a:cubicBezTo>
                          <a:pt x="3187895" y="112562"/>
                          <a:pt x="3185327" y="314588"/>
                          <a:pt x="3167833" y="523220"/>
                        </a:cubicBezTo>
                        <a:cubicBezTo>
                          <a:pt x="2979024" y="529237"/>
                          <a:pt x="2795508" y="539168"/>
                          <a:pt x="2470910" y="523220"/>
                        </a:cubicBezTo>
                        <a:cubicBezTo>
                          <a:pt x="2146312" y="507272"/>
                          <a:pt x="1996717" y="542082"/>
                          <a:pt x="1773986" y="523220"/>
                        </a:cubicBezTo>
                        <a:cubicBezTo>
                          <a:pt x="1551255" y="504358"/>
                          <a:pt x="1293081" y="523955"/>
                          <a:pt x="1140420" y="523220"/>
                        </a:cubicBezTo>
                        <a:cubicBezTo>
                          <a:pt x="987759" y="522485"/>
                          <a:pt x="569375" y="528134"/>
                          <a:pt x="0" y="523220"/>
                        </a:cubicBezTo>
                        <a:cubicBezTo>
                          <a:pt x="11242" y="381548"/>
                          <a:pt x="-116" y="207727"/>
                          <a:pt x="0" y="0"/>
                        </a:cubicBezTo>
                        <a:close/>
                      </a:path>
                      <a:path w="3167833" h="523220" stroke="0" extrusionOk="0">
                        <a:moveTo>
                          <a:pt x="0" y="0"/>
                        </a:moveTo>
                        <a:cubicBezTo>
                          <a:pt x="148289" y="277"/>
                          <a:pt x="401917" y="-1938"/>
                          <a:pt x="601888" y="0"/>
                        </a:cubicBezTo>
                        <a:cubicBezTo>
                          <a:pt x="801859" y="1938"/>
                          <a:pt x="896090" y="11744"/>
                          <a:pt x="1140420" y="0"/>
                        </a:cubicBezTo>
                        <a:cubicBezTo>
                          <a:pt x="1384750" y="-11744"/>
                          <a:pt x="1544976" y="4565"/>
                          <a:pt x="1837343" y="0"/>
                        </a:cubicBezTo>
                        <a:cubicBezTo>
                          <a:pt x="2129710" y="-4565"/>
                          <a:pt x="2310458" y="6301"/>
                          <a:pt x="2439231" y="0"/>
                        </a:cubicBezTo>
                        <a:cubicBezTo>
                          <a:pt x="2568004" y="-6301"/>
                          <a:pt x="2967817" y="-36352"/>
                          <a:pt x="3167833" y="0"/>
                        </a:cubicBezTo>
                        <a:cubicBezTo>
                          <a:pt x="3159347" y="196768"/>
                          <a:pt x="3180061" y="382671"/>
                          <a:pt x="3167833" y="523220"/>
                        </a:cubicBezTo>
                        <a:cubicBezTo>
                          <a:pt x="2923335" y="504661"/>
                          <a:pt x="2826754" y="549762"/>
                          <a:pt x="2534266" y="523220"/>
                        </a:cubicBezTo>
                        <a:cubicBezTo>
                          <a:pt x="2241778" y="496678"/>
                          <a:pt x="2007284" y="496522"/>
                          <a:pt x="1837343" y="523220"/>
                        </a:cubicBezTo>
                        <a:cubicBezTo>
                          <a:pt x="1667402" y="549918"/>
                          <a:pt x="1429122" y="526453"/>
                          <a:pt x="1298812" y="523220"/>
                        </a:cubicBezTo>
                        <a:cubicBezTo>
                          <a:pt x="1168502" y="519987"/>
                          <a:pt x="839864" y="511734"/>
                          <a:pt x="665245" y="523220"/>
                        </a:cubicBezTo>
                        <a:cubicBezTo>
                          <a:pt x="490626" y="534706"/>
                          <a:pt x="250057" y="533541"/>
                          <a:pt x="0" y="523220"/>
                        </a:cubicBezTo>
                        <a:cubicBezTo>
                          <a:pt x="23251" y="301885"/>
                          <a:pt x="-19750" y="2285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Convolution Filters</a:t>
            </a:r>
          </a:p>
          <a:p>
            <a:pPr algn="ctr"/>
            <a:r>
              <a:rPr lang="en-US" sz="1400" b="1" dirty="0"/>
              <a:t>(3x3x3)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AAFE5-A597-B248-A71E-0E8DE69A7AB7}"/>
              </a:ext>
            </a:extLst>
          </p:cNvPr>
          <p:cNvSpPr/>
          <p:nvPr/>
        </p:nvSpPr>
        <p:spPr>
          <a:xfrm>
            <a:off x="662695" y="1261250"/>
            <a:ext cx="5738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anose="020B0004030503030003" pitchFamily="34" charset="77"/>
              </a:rPr>
              <a:t>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neural network </a:t>
            </a:r>
            <a:r>
              <a:rPr lang="en-US" dirty="0">
                <a:latin typeface="Karla" panose="020B0004030503030003" pitchFamily="34" charset="77"/>
              </a:rPr>
              <a:t>typically consists of feature extracting layers and condensing layers.</a:t>
            </a:r>
          </a:p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The feature extracting layers are called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layers </a:t>
            </a:r>
            <a:r>
              <a:rPr lang="en-US" dirty="0">
                <a:latin typeface="Karla" panose="020B0004030503030003" pitchFamily="34" charset="77"/>
              </a:rPr>
              <a:t>&amp; each node in these layers uses a small fixed set of weights to transform the image in the way below.</a:t>
            </a:r>
          </a:p>
          <a:p>
            <a:endParaRPr lang="en-US" dirty="0">
              <a:latin typeface="Karla" panose="020B0004030503030003" pitchFamily="34" charset="77"/>
            </a:endParaRPr>
          </a:p>
          <a:p>
            <a:r>
              <a:rPr lang="en-US" dirty="0">
                <a:latin typeface="Karla" panose="020B0004030503030003" pitchFamily="34" charset="77"/>
              </a:rPr>
              <a:t>This set of fixed weights for each node in the convolutional layer is often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filter.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45D6F-A231-5B4D-A9B8-447118794408}"/>
              </a:ext>
            </a:extLst>
          </p:cNvPr>
          <p:cNvSpPr/>
          <p:nvPr/>
        </p:nvSpPr>
        <p:spPr>
          <a:xfrm>
            <a:off x="6400801" y="1391071"/>
            <a:ext cx="5600699" cy="47647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AD054-E4C8-9A4E-8039-FCA07410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Each "earlier" layer or layer group (the color-coded layers in the image) can be trained at 3x-10x smaller learning rate than the next "later"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43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Each "earlier" layer or layer group (the color-coded layers in the image) can be trained at 3x-10x smaller learning rate than the next "later"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One could even train the entire network again this way until we overfit and then step back some epochs.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518D1-BD1B-1C43-8E02-7743DEAD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7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5004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Day 1</a:t>
            </a:r>
          </a:p>
        </p:txBody>
      </p:sp>
      <p:sp>
        <p:nvSpPr>
          <p:cNvPr id="11" name="Google Shape;68;p14"/>
          <p:cNvSpPr/>
          <p:nvPr/>
        </p:nvSpPr>
        <p:spPr>
          <a:xfrm>
            <a:off x="681353" y="1051744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9:00</a:t>
            </a:r>
            <a:r>
              <a:rPr lang="en" sz="2000" dirty="0"/>
              <a:t> - 10:</a:t>
            </a:r>
            <a:r>
              <a:rPr lang="en-US" sz="2000" dirty="0"/>
              <a:t>00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1028514"/>
            <a:ext cx="2735782" cy="136158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Keynote Address</a:t>
            </a:r>
          </a:p>
          <a:p>
            <a:pPr algn="ctr" fontAlgn="base"/>
            <a:r>
              <a:rPr lang="en-US" sz="2000" dirty="0"/>
              <a:t>10:00 – 11:00</a:t>
            </a:r>
          </a:p>
          <a:p>
            <a:pPr algn="ctr" fontAlgn="base"/>
            <a:r>
              <a:rPr lang="en-US" sz="2000" dirty="0"/>
              <a:t> Latanya Sweeney</a:t>
            </a:r>
          </a:p>
        </p:txBody>
      </p:sp>
      <p:sp>
        <p:nvSpPr>
          <p:cNvPr id="13" name="Google Shape;70;p14"/>
          <p:cNvSpPr/>
          <p:nvPr/>
        </p:nvSpPr>
        <p:spPr>
          <a:xfrm>
            <a:off x="8433491" y="1028514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/>
              <a:t>Basic Transfer Learning </a:t>
            </a:r>
          </a:p>
          <a:p>
            <a:pPr lvl="0" algn="ctr"/>
            <a:r>
              <a:rPr lang="en-US" sz="2000" dirty="0"/>
              <a:t>11:00 - 12:30</a:t>
            </a:r>
          </a:p>
          <a:p>
            <a:pPr lvl="0" algn="ctr"/>
            <a:r>
              <a:rPr lang="en-US" sz="2000" dirty="0"/>
              <a:t>Marios</a:t>
            </a:r>
          </a:p>
        </p:txBody>
      </p:sp>
      <p:sp>
        <p:nvSpPr>
          <p:cNvPr id="14" name="Google Shape;71;p14"/>
          <p:cNvSpPr/>
          <p:nvPr/>
        </p:nvSpPr>
        <p:spPr>
          <a:xfrm>
            <a:off x="4606312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45</a:t>
            </a:r>
            <a:endParaRPr sz="2000" dirty="0"/>
          </a:p>
          <a:p>
            <a:pPr algn="ctr"/>
            <a:r>
              <a:rPr lang="en-US" sz="2000" dirty="0"/>
              <a:t>Hayden</a:t>
            </a:r>
          </a:p>
        </p:txBody>
      </p:sp>
      <p:sp>
        <p:nvSpPr>
          <p:cNvPr id="15" name="Google Shape;72;p14"/>
          <p:cNvSpPr/>
          <p:nvPr/>
        </p:nvSpPr>
        <p:spPr>
          <a:xfrm>
            <a:off x="8552329" y="3235500"/>
            <a:ext cx="3043518" cy="831564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12:</a:t>
            </a:r>
            <a:r>
              <a:rPr lang="en-US" sz="2000" dirty="0"/>
              <a:t>30</a:t>
            </a:r>
            <a:r>
              <a:rPr lang="en" sz="2000" dirty="0"/>
              <a:t> - 1:</a:t>
            </a:r>
            <a:r>
              <a:rPr lang="en-US" sz="2000" dirty="0"/>
              <a:t>30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3" y="4831458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Project  Time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4</a:t>
            </a:r>
            <a:r>
              <a:rPr lang="en" sz="2000" dirty="0"/>
              <a:t>:30</a:t>
            </a:r>
            <a:endParaRPr lang="en-US" sz="2000" dirty="0"/>
          </a:p>
          <a:p>
            <a:pPr lvl="0" algn="ctr"/>
            <a:r>
              <a:rPr lang="en-US" sz="2000" dirty="0"/>
              <a:t>Rashmi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144618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955" y="530409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530409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1409119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35900" y="2526451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1FFB-A351-F543-B5DF-CEF4BB54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62</a:t>
            </a:fld>
            <a:endParaRPr lang="en-US"/>
          </a:p>
        </p:txBody>
      </p:sp>
      <p:pic>
        <p:nvPicPr>
          <p:cNvPr id="22" name="Google Shape;78;p14">
            <a:extLst>
              <a:ext uri="{FF2B5EF4-FFF2-40B4-BE49-F238E27FC236}">
                <a16:creationId xmlns:a16="http://schemas.microsoft.com/office/drawing/2014/main" id="{20E20595-ACB5-E847-95EC-440A5B27F6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695319" y="4247342"/>
            <a:ext cx="7575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1;p14">
            <a:extLst>
              <a:ext uri="{FF2B5EF4-FFF2-40B4-BE49-F238E27FC236}">
                <a16:creationId xmlns:a16="http://schemas.microsoft.com/office/drawing/2014/main" id="{251624C0-9F07-274B-9C01-62FC25059DA9}"/>
              </a:ext>
            </a:extLst>
          </p:cNvPr>
          <p:cNvSpPr/>
          <p:nvPr/>
        </p:nvSpPr>
        <p:spPr>
          <a:xfrm>
            <a:off x="8706197" y="4912461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Similarity using Embeddings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/>
              <a:t>:</a:t>
            </a:r>
            <a:r>
              <a:rPr lang="en-US" sz="2000" dirty="0"/>
              <a:t>30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Marios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73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98863-6142-9F4D-8AC3-D98CE01E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Feature Extraction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8806-FD4E-3741-8F26-240434CB3F1A}"/>
              </a:ext>
            </a:extLst>
          </p:cNvPr>
          <p:cNvSpPr/>
          <p:nvPr/>
        </p:nvSpPr>
        <p:spPr>
          <a:xfrm>
            <a:off x="843643" y="759975"/>
            <a:ext cx="105047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Rather than processing image data with a pre-determined set of filters, we want to learn the filters of a CNN for feature extraction. Our goal is to extract features that best helps us to perform our downstream task (e.g. classification).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Idea</a:t>
            </a:r>
            <a:r>
              <a:rPr lang="en-US" dirty="0">
                <a:latin typeface="Karla" panose="020B0004030503030003" pitchFamily="34" charset="77"/>
              </a:rPr>
              <a:t>: </a:t>
            </a:r>
          </a:p>
          <a:p>
            <a:r>
              <a:rPr lang="en-US" dirty="0">
                <a:latin typeface="Karla" panose="020B0004030503030003" pitchFamily="34" charset="77"/>
              </a:rPr>
              <a:t>We train a CNN for feature extraction and a model (e.g. MLP, decision tree, logistic regression) for classification,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simultaneously</a:t>
            </a:r>
            <a:r>
              <a:rPr lang="en-US" dirty="0">
                <a:latin typeface="Karla" panose="020B0004030503030003" pitchFamily="34" charset="77"/>
              </a:rPr>
              <a:t>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end-to-end.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42B3B7-4D9B-EB4D-992F-AF9747DE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6" y="3474414"/>
            <a:ext cx="8497208" cy="2889051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A17BE-6868-6F42-BC6B-F4A43304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CB27-EEA3-984C-BFBD-4CEC85C3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048" y="584289"/>
            <a:ext cx="7575660" cy="39951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AA998-906A-A947-BF2D-14C20254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629617"/>
            <a:ext cx="57467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New model architectures consistently outperform even human error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Ablation studies such as saliency maps and activations confirm models are not overfitting</a:t>
            </a:r>
          </a:p>
        </p:txBody>
      </p:sp>
      <p:pic>
        <p:nvPicPr>
          <p:cNvPr id="2050" name="Picture 2" descr="Error rates on the ImageNet Large-Scale Visual Recognition Challenge.... |  Download Scientific Diagram">
            <a:extLst>
              <a:ext uri="{FF2B5EF4-FFF2-40B4-BE49-F238E27FC236}">
                <a16:creationId xmlns:a16="http://schemas.microsoft.com/office/drawing/2014/main" id="{0390DE73-7D8B-E34F-8F87-43E34CC4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1565"/>
            <a:ext cx="5641539" cy="5221524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35414C-1AE4-A140-AAA5-5B5FB4BFAA36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CNNs: Successful 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0302-F7BD-0D41-AC55-E291269BFADC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85AF32-2744-1B45-9747-AF6B9D32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8" y="3592371"/>
            <a:ext cx="5150680" cy="298071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27DD8-9700-3A4A-89B3-9E8E8ABA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So what is the problem?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IMAGENET has more than a </a:t>
            </a:r>
            <a:r>
              <a:rPr lang="en-IN" dirty="0"/>
              <a:t>14 </a:t>
            </a:r>
            <a:r>
              <a:rPr lang="en" dirty="0"/>
              <a:t>million label images and more than 1000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However, the </a:t>
            </a:r>
            <a:r>
              <a:rPr lang="en" dirty="0" err="1"/>
              <a:t>imagenet</a:t>
            </a:r>
            <a:r>
              <a:rPr lang="en" dirty="0"/>
              <a:t> challenge is only a very tiny subset of all possible categories for which we may not have a lot of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Eg.</a:t>
            </a:r>
            <a:r>
              <a:rPr lang="en-US" dirty="0"/>
              <a:t> Can you guess the animals in the images below?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pic>
        <p:nvPicPr>
          <p:cNvPr id="8" name="Picture 12" descr="ute animals: mexican axolots">
            <a:extLst>
              <a:ext uri="{FF2B5EF4-FFF2-40B4-BE49-F238E27FC236}">
                <a16:creationId xmlns:a16="http://schemas.microsoft.com/office/drawing/2014/main" id="{7ECA561F-64F1-C84E-B53F-59262EE2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76" y="4204840"/>
            <a:ext cx="2904659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te animals: tree kangaroo">
            <a:extLst>
              <a:ext uri="{FF2B5EF4-FFF2-40B4-BE49-F238E27FC236}">
                <a16:creationId xmlns:a16="http://schemas.microsoft.com/office/drawing/2014/main" id="{EDD175A3-57D2-604D-9734-E7B96C44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90" y="4204840"/>
            <a:ext cx="2904658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utest animals in the world: Pudu deer">
            <a:extLst>
              <a:ext uri="{FF2B5EF4-FFF2-40B4-BE49-F238E27FC236}">
                <a16:creationId xmlns:a16="http://schemas.microsoft.com/office/drawing/2014/main" id="{3BF8E323-D727-C447-AF80-43249A98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52" y="4235479"/>
            <a:ext cx="3133971" cy="194870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F297F-3E00-5E41-9379-C176E2C2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6741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98812482-D5D7-9A44-AD44-D85ACD9D96E7}" vid="{81DC9B3E-9028-0F43-B407-BD657E95DD5A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LML_lecture_template</Template>
  <TotalTime>1222</TotalTime>
  <Words>2827</Words>
  <Application>Microsoft Macintosh PowerPoint</Application>
  <PresentationFormat>Widescreen</PresentationFormat>
  <Paragraphs>523</Paragraphs>
  <Slides>62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Karla</vt:lpstr>
      <vt:lpstr>GEC_template</vt:lpstr>
      <vt:lpstr>2_GEC_template</vt:lpstr>
      <vt:lpstr>Transfer Learning</vt:lpstr>
      <vt:lpstr>PowerPoint Presentation</vt:lpstr>
      <vt:lpstr>PowerPoint Presentation</vt:lpstr>
      <vt:lpstr>PowerPoint Presentation</vt:lpstr>
      <vt:lpstr>CNNs: Story so far</vt:lpstr>
      <vt:lpstr>CNNs: “Convolution” Operation</vt:lpstr>
      <vt:lpstr>CNNs: Feature Extraction</vt:lpstr>
      <vt:lpstr>  </vt:lpstr>
      <vt:lpstr>CNNs: So what is the problem? </vt:lpstr>
      <vt:lpstr>Classify Rarest Animals </vt:lpstr>
      <vt:lpstr>Classify Rarest Animals </vt:lpstr>
      <vt:lpstr>Classify Rarest Animals </vt:lpstr>
      <vt:lpstr>Classify Cats, Dogs, Chinchillas etc</vt:lpstr>
      <vt:lpstr>Classify Cats, Dogs, Chinchillas etc</vt:lpstr>
      <vt:lpstr>Classify Cats, Dogs, Chinchillas etc</vt:lpstr>
      <vt:lpstr>Training time for SOTAs</vt:lpstr>
      <vt:lpstr>Transfer Learning To The Rescue</vt:lpstr>
      <vt:lpstr>Basic idea of  Transfer Learning</vt:lpstr>
      <vt:lpstr>Basic idea of  Transfer Learning</vt:lpstr>
      <vt:lpstr>Basic idea of  Transfer Learning</vt:lpstr>
      <vt:lpstr>Basic idea of  Transfer Learning</vt:lpstr>
      <vt:lpstr>Basic idea of  Transfer Learning</vt:lpstr>
      <vt:lpstr>Key Idea: Representation Learning</vt:lpstr>
      <vt:lpstr>Key Idea: Representation Learning</vt:lpstr>
      <vt:lpstr>Key Idea: Representation Learning</vt:lpstr>
      <vt:lpstr>Key Idea: Representation Learning</vt:lpstr>
      <vt:lpstr>Representation Learning</vt:lpstr>
      <vt:lpstr>Representation Learning</vt:lpstr>
      <vt:lpstr>Representation Learning</vt:lpstr>
      <vt:lpstr>Representation Learning</vt:lpstr>
      <vt:lpstr>Transfer Learning To The Rescue</vt:lpstr>
      <vt:lpstr>Transfer Learning To The Rescue</vt:lpstr>
      <vt:lpstr>Transfer Learning To The Rescue</vt:lpstr>
      <vt:lpstr>Transfer Learning To The Rescue</vt:lpstr>
      <vt:lpstr>Traditional Machine Learning vs Transfer Learning </vt:lpstr>
      <vt:lpstr>Transfer Learning</vt:lpstr>
      <vt:lpstr>Transfer Learning</vt:lpstr>
      <vt:lpstr>Transfer Learning – fine tuning</vt:lpstr>
      <vt:lpstr>Transfer Learning Across Tasks</vt:lpstr>
      <vt:lpstr>Transfer Learning Across Tasks</vt:lpstr>
      <vt:lpstr>Transfer Learning Across Tasks</vt:lpstr>
      <vt:lpstr>Transfer Learning Across Tasks (cont) </vt:lpstr>
      <vt:lpstr>Segmentation</vt:lpstr>
      <vt:lpstr>Segmentation: U-net architecture</vt:lpstr>
      <vt:lpstr>Segmentation (fine tuning)</vt:lpstr>
      <vt:lpstr>Transfer Learning through Network Distillation</vt:lpstr>
      <vt:lpstr>Transfer Learning through Network Distillation (temperature)</vt:lpstr>
      <vt:lpstr>Transfer learning – The details</vt:lpstr>
      <vt:lpstr>Transfer learning – The details </vt:lpstr>
      <vt:lpstr>Transfer learning – The details </vt:lpstr>
      <vt:lpstr>Transfer learning – The details </vt:lpstr>
      <vt:lpstr>Transfer learning – The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Overview for Day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Microsoft Office User</dc:creator>
  <cp:lastModifiedBy>Protopapas, Pavlos</cp:lastModifiedBy>
  <cp:revision>117</cp:revision>
  <dcterms:created xsi:type="dcterms:W3CDTF">2020-01-22T02:04:53Z</dcterms:created>
  <dcterms:modified xsi:type="dcterms:W3CDTF">2021-01-19T12:51:51Z</dcterms:modified>
</cp:coreProperties>
</file>